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81" r:id="rId2"/>
    <p:sldId id="389" r:id="rId3"/>
    <p:sldId id="365" r:id="rId4"/>
    <p:sldId id="395" r:id="rId5"/>
    <p:sldId id="384" r:id="rId6"/>
    <p:sldId id="397" r:id="rId7"/>
    <p:sldId id="398" r:id="rId8"/>
    <p:sldId id="402" r:id="rId9"/>
    <p:sldId id="387" r:id="rId10"/>
    <p:sldId id="388" r:id="rId11"/>
  </p:sldIdLst>
  <p:sldSz cx="9144000" cy="6858000" type="screen4x3"/>
  <p:notesSz cx="67691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7EE2"/>
    <a:srgbClr val="7FA2E7"/>
    <a:srgbClr val="959BCB"/>
    <a:srgbClr val="92C4E6"/>
    <a:srgbClr val="C7CAAE"/>
    <a:srgbClr val="B5C9F1"/>
    <a:srgbClr val="6CBBCE"/>
    <a:srgbClr val="307E90"/>
    <a:srgbClr val="B36DA4"/>
    <a:srgbClr val="ECB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-9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4.8116001872868908E-2"/>
          <c:y val="3.3784743659273808E-2"/>
          <c:w val="0.93784581337296336"/>
          <c:h val="0.7481364470132670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DB7EE2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2.0212160979877769E-3"/>
                  <c:y val="-0.11251855627468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6848206474185632E-4"/>
                  <c:y val="-0.106821723504402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922790901137359E-3"/>
                  <c:y val="-0.136015335338345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1907261592300966E-3"/>
                  <c:y val="-0.149186737811558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Лист1!$A$3:$A$6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Лист1!$B$3:$B$6</c:f>
              <c:numCache>
                <c:formatCode>General</c:formatCode>
                <c:ptCount val="4"/>
                <c:pt idx="0">
                  <c:v>9180.6</c:v>
                </c:pt>
                <c:pt idx="1">
                  <c:v>9878.7000000000007</c:v>
                </c:pt>
                <c:pt idx="2">
                  <c:v>10094.9</c:v>
                </c:pt>
                <c:pt idx="3">
                  <c:v>10889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408064"/>
        <c:axId val="99526336"/>
        <c:axId val="0"/>
      </c:bar3DChart>
      <c:catAx>
        <c:axId val="4040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9526336"/>
        <c:crosses val="autoZero"/>
        <c:auto val="1"/>
        <c:lblAlgn val="ctr"/>
        <c:lblOffset val="100"/>
        <c:noMultiLvlLbl val="0"/>
      </c:catAx>
      <c:valAx>
        <c:axId val="995263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04080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33277" cy="495300"/>
          </a:xfrm>
          <a:prstGeom prst="rect">
            <a:avLst/>
          </a:prstGeom>
        </p:spPr>
        <p:txBody>
          <a:bodyPr vert="horz" lIns="92361" tIns="46181" rIns="92361" bIns="4618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34258" y="2"/>
            <a:ext cx="2933277" cy="495300"/>
          </a:xfrm>
          <a:prstGeom prst="rect">
            <a:avLst/>
          </a:prstGeom>
        </p:spPr>
        <p:txBody>
          <a:bodyPr vert="horz" lIns="92361" tIns="46181" rIns="92361" bIns="46181" rtlCol="0"/>
          <a:lstStyle>
            <a:lvl1pPr algn="r">
              <a:defRPr sz="1200"/>
            </a:lvl1pPr>
          </a:lstStyle>
          <a:p>
            <a:fld id="{B1DBF352-7C68-4927-B150-3AC3D8703C2E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08985"/>
            <a:ext cx="2933277" cy="495300"/>
          </a:xfrm>
          <a:prstGeom prst="rect">
            <a:avLst/>
          </a:prstGeom>
        </p:spPr>
        <p:txBody>
          <a:bodyPr vert="horz" lIns="92361" tIns="46181" rIns="92361" bIns="4618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34258" y="9408985"/>
            <a:ext cx="2933277" cy="495300"/>
          </a:xfrm>
          <a:prstGeom prst="rect">
            <a:avLst/>
          </a:prstGeom>
        </p:spPr>
        <p:txBody>
          <a:bodyPr vert="horz" lIns="92361" tIns="46181" rIns="92361" bIns="46181" rtlCol="0" anchor="b"/>
          <a:lstStyle>
            <a:lvl1pPr algn="r">
              <a:defRPr sz="1200"/>
            </a:lvl1pPr>
          </a:lstStyle>
          <a:p>
            <a:fld id="{2CF1980D-389C-4905-B22B-66C7FF011C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38741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33277" cy="495300"/>
          </a:xfrm>
          <a:prstGeom prst="rect">
            <a:avLst/>
          </a:prstGeom>
        </p:spPr>
        <p:txBody>
          <a:bodyPr vert="horz" lIns="92361" tIns="46181" rIns="92361" bIns="4618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34258" y="2"/>
            <a:ext cx="2933277" cy="495300"/>
          </a:xfrm>
          <a:prstGeom prst="rect">
            <a:avLst/>
          </a:prstGeom>
        </p:spPr>
        <p:txBody>
          <a:bodyPr vert="horz" lIns="92361" tIns="46181" rIns="92361" bIns="46181" rtlCol="0"/>
          <a:lstStyle>
            <a:lvl1pPr algn="r">
              <a:defRPr sz="1200"/>
            </a:lvl1pPr>
          </a:lstStyle>
          <a:p>
            <a:fld id="{D20BB894-3F48-4033-98CF-4E4E32B06B16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6125"/>
            <a:ext cx="4949825" cy="3713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61" tIns="46181" rIns="92361" bIns="4618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910" y="4705354"/>
            <a:ext cx="5415280" cy="4457700"/>
          </a:xfrm>
          <a:prstGeom prst="rect">
            <a:avLst/>
          </a:prstGeom>
        </p:spPr>
        <p:txBody>
          <a:bodyPr vert="horz" lIns="92361" tIns="46181" rIns="92361" bIns="4618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08985"/>
            <a:ext cx="2933277" cy="495300"/>
          </a:xfrm>
          <a:prstGeom prst="rect">
            <a:avLst/>
          </a:prstGeom>
        </p:spPr>
        <p:txBody>
          <a:bodyPr vert="horz" lIns="92361" tIns="46181" rIns="92361" bIns="4618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34258" y="9408985"/>
            <a:ext cx="2933277" cy="495300"/>
          </a:xfrm>
          <a:prstGeom prst="rect">
            <a:avLst/>
          </a:prstGeom>
        </p:spPr>
        <p:txBody>
          <a:bodyPr vert="horz" lIns="92361" tIns="46181" rIns="92361" bIns="46181" rtlCol="0" anchor="b"/>
          <a:lstStyle>
            <a:lvl1pPr algn="r">
              <a:defRPr sz="1200"/>
            </a:lvl1pPr>
          </a:lstStyle>
          <a:p>
            <a:fld id="{E82A73B4-B7DD-4A37-9B35-A87578BCCB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4663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903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47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581-F207-4C6B-9273-1704D1179A1E}" type="datetime1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4E88-3E33-4D18-BEEB-835C2D4A8083}" type="datetime1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26B4-39E1-4435-AD2F-EBC4433EBC40}" type="datetime1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9207-A22B-47B5-8BA2-2FEF312B4AD7}" type="datetime1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C8FF-0358-4389-9E0F-762E85D70BF3}" type="datetime1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3F82-AF17-4049-AA8F-E907C3410196}" type="datetime1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EBC57-9D0F-49E0-BA47-EE16B8021189}" type="datetime1">
              <a:rPr lang="en-US" smtClean="0"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C22D5-DE94-49DF-B2E4-15CEA8D02142}" type="datetime1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20EC-5AA5-4052-B6C7-C3D2CE4C6908}" type="datetime1">
              <a:rPr lang="en-US" smtClean="0"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71006-7E2E-4F17-B708-1A40EAD84299}" type="datetime1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533B-40DC-43E4-B436-602C37BAE943}" type="datetime1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" y="366"/>
            <a:ext cx="9143024" cy="68572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79AB1-D592-479C-B24F-5208D45B67A9}" type="datetime1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750695" y="5561352"/>
            <a:ext cx="3425253" cy="1243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800" dirty="0" smtClean="0">
                <a:solidFill>
                  <a:srgbClr val="1F5480"/>
                </a:solidFill>
                <a:latin typeface="Times New Roman" pitchFamily="18" charset="0"/>
                <a:cs typeface="Times New Roman" pitchFamily="18" charset="0"/>
              </a:rPr>
              <a:t> Территориальный фонд обязательного медицинского страхования                 Республики Хакасия 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solidFill>
                  <a:srgbClr val="1F5480"/>
                </a:solidFill>
                <a:latin typeface="Times New Roman" pitchFamily="18" charset="0"/>
                <a:cs typeface="Times New Roman" pitchFamily="18" charset="0"/>
              </a:rPr>
              <a:t>2022 год</a:t>
            </a:r>
            <a:endParaRPr lang="en-US" sz="1800" dirty="0">
              <a:solidFill>
                <a:srgbClr val="1F54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2203554"/>
            <a:ext cx="90678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3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6200" y="2330572"/>
            <a:ext cx="889666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реализации территориальной программы обязательного медицинского страхования Республики Хакасия </a:t>
            </a:r>
          </a:p>
          <a:p>
            <a:pPr algn="ctr"/>
            <a:r>
              <a:rPr lang="ru-RU" sz="3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3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</p:spTree>
    <p:extLst>
      <p:ext uri="{BB962C8B-B14F-4D97-AF65-F5344CB8AC3E}">
        <p14:creationId xmlns:p14="http://schemas.microsoft.com/office/powerpoint/2010/main" val="251647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9700" y="2428876"/>
            <a:ext cx="7886700" cy="1485900"/>
          </a:xfrm>
        </p:spPr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53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3036" y="127416"/>
            <a:ext cx="7591001" cy="122919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Медицинские организации участвующие в реализации территориальной программы обязательного медицинского страхования Республики Хакасия</a:t>
            </a:r>
            <a:endParaRPr lang="ru-RU" sz="24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525201"/>
            <a:ext cx="909153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2022 году принимают участие</a:t>
            </a:r>
            <a:endParaRPr lang="ru-RU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64 медицинских организаций (2021 год – 63 МО),             </a:t>
            </a:r>
            <a:r>
              <a:rPr lang="ru-RU" sz="2800" b="1" i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том числе</a:t>
            </a:r>
            <a:r>
              <a:rPr lang="ru-RU" sz="2800" b="1" i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2800" i="1" u="sng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30  государственных 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медицинских </a:t>
            </a: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организаций</a:t>
            </a:r>
          </a:p>
          <a:p>
            <a:pPr algn="ctr">
              <a:buClr>
                <a:srgbClr val="FF0000"/>
              </a:buClr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(2021 год – 30 государственных МО)</a:t>
            </a:r>
          </a:p>
          <a:p>
            <a:pPr marL="285750" indent="-285750" algn="ctr">
              <a:buClr>
                <a:srgbClr val="FF0000"/>
              </a:buClr>
              <a:buFont typeface="Wingdings" pitchFamily="2" charset="2"/>
              <a:buChar char="Ø"/>
            </a:pPr>
            <a:endParaRPr lang="ru-RU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34 иных форм собственности</a:t>
            </a:r>
          </a:p>
          <a:p>
            <a:pPr algn="ctr">
              <a:buClr>
                <a:srgbClr val="FF0000"/>
              </a:buClr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(2021 год – 33 МО)</a:t>
            </a:r>
          </a:p>
          <a:p>
            <a:pPr algn="ctr">
              <a:buClr>
                <a:srgbClr val="FF0000"/>
              </a:buClr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(частные, казенные, негосударственные)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-1" y="0"/>
            <a:ext cx="1281659" cy="39723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Слайд 1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69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9961" y="5097555"/>
            <a:ext cx="89729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бюджета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ФФОМС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утверждена 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в размере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10 889,0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приростом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2021 году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794,1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7,9%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9388" y="37337"/>
            <a:ext cx="65934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Динамика размера субвенции Федерального фонда на реализацию территориальной программы обязательного медицинского страхования, млн. руб.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729504823"/>
              </p:ext>
            </p:extLst>
          </p:nvPr>
        </p:nvGraphicFramePr>
        <p:xfrm>
          <a:off x="-74307" y="1266954"/>
          <a:ext cx="9241437" cy="4476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Штриховая стрелка вправо 9"/>
          <p:cNvSpPr/>
          <p:nvPr/>
        </p:nvSpPr>
        <p:spPr>
          <a:xfrm rot="20838951">
            <a:off x="5960636" y="1808943"/>
            <a:ext cx="994790" cy="31075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 rot="20874147">
            <a:off x="3914668" y="1706166"/>
            <a:ext cx="1263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216,2 (2,2%)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Штриховая стрелка вправо 19"/>
          <p:cNvSpPr/>
          <p:nvPr/>
        </p:nvSpPr>
        <p:spPr>
          <a:xfrm rot="20838951">
            <a:off x="2239125" y="2583331"/>
            <a:ext cx="994790" cy="31075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 rot="20874147">
            <a:off x="5672151" y="1321712"/>
            <a:ext cx="1284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794,1 (7,9%)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20874147">
            <a:off x="1970959" y="2226211"/>
            <a:ext cx="1263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698,1 (7,6%)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Штриховая стрелка вправо 16"/>
          <p:cNvSpPr/>
          <p:nvPr/>
        </p:nvSpPr>
        <p:spPr>
          <a:xfrm rot="20838951">
            <a:off x="4182832" y="2089034"/>
            <a:ext cx="994790" cy="31075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ятиугольник 11"/>
          <p:cNvSpPr/>
          <p:nvPr/>
        </p:nvSpPr>
        <p:spPr>
          <a:xfrm>
            <a:off x="0" y="0"/>
            <a:ext cx="1193799" cy="38974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8145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-1" y="1464734"/>
            <a:ext cx="9144002" cy="1473199"/>
          </a:xfrm>
          <a:prstGeom prst="roundRect">
            <a:avLst/>
          </a:prstGeom>
          <a:solidFill>
            <a:srgbClr val="00B050">
              <a:alpha val="30000"/>
            </a:srgb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Территориальная программа обязательного медицинского страхования Республики Хакасия на 2022 год  утверждена постановлением Правительства Республики Хакасия                                   от 17.01.2022 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4849" y="84523"/>
            <a:ext cx="7399867" cy="126153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Финансовое обеспечение территориальной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ОМС 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Хакасия 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году 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b="1" smtClean="0">
                <a:solidFill>
                  <a:schemeClr val="bg1"/>
                </a:solidFill>
              </a:rPr>
              <a:pPr/>
              <a:t>4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" y="3099568"/>
            <a:ext cx="9144000" cy="24929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Расходы на финансовое обеспечение территориальной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ОМС Республики Хакасия 10 922,86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млн. руб.,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              в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сравнении с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годом больше на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678,09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млн. руб. или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6,6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(факт 2021 года 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10 244,77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. руб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.), в том числе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пределами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Республики Хакасия </a:t>
            </a: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600,0 </a:t>
            </a: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млн. руб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.              (2021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– 540,0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. руб.).</a:t>
            </a:r>
            <a:endParaRPr lang="ru-RU" sz="2600" i="1" dirty="0"/>
          </a:p>
        </p:txBody>
      </p:sp>
      <p:sp>
        <p:nvSpPr>
          <p:cNvPr id="7" name="Пятиугольник 6"/>
          <p:cNvSpPr/>
          <p:nvPr/>
        </p:nvSpPr>
        <p:spPr>
          <a:xfrm>
            <a:off x="-1" y="0"/>
            <a:ext cx="1193800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Слайд 3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3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322099"/>
            <a:ext cx="91085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629587" y="1064302"/>
            <a:ext cx="8034867" cy="5111646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января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года решением Комиссии по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разработке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Территориальной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ОМС Республики Хакасия  утверждено  Тарифное соглашение ОМС в соответствии с требованиями приказа Министерства здравоохранения РФ от 29.12.2020 № 1397н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 изменениями от 14.01.2022)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Нормативы объемов </a:t>
            </a:r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финансовых затрат в 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тарифном соглашении Республике </a:t>
            </a:r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Хакасия  соответствуют федеральным нормативам.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i="1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0" y="7495"/>
            <a:ext cx="1259174" cy="38974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5404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776" y="1796992"/>
            <a:ext cx="8567698" cy="4860277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latin typeface="Times New Roman"/>
              </a:rPr>
              <a:t>       </a:t>
            </a:r>
            <a:r>
              <a:rPr lang="ru-RU" dirty="0" smtClean="0">
                <a:latin typeface="Times New Roman"/>
              </a:rPr>
              <a:t>Межбюджетные </a:t>
            </a:r>
            <a:r>
              <a:rPr lang="ru-RU" dirty="0">
                <a:latin typeface="Times New Roman"/>
              </a:rPr>
              <a:t>трансферты, предоставляемые из бюджета Федерального фонда обязательного медицинского страхования бюджетам территориальных фондов обязательного медицинского страхования в целях </a:t>
            </a:r>
            <a:r>
              <a:rPr lang="ru-RU" dirty="0" err="1">
                <a:latin typeface="Times New Roman"/>
              </a:rPr>
              <a:t>софинансирования</a:t>
            </a:r>
            <a:r>
              <a:rPr lang="ru-RU" dirty="0">
                <a:latin typeface="Times New Roman"/>
              </a:rPr>
              <a:t> расходов медицинских организаций на оплату труда врачей и среднего медицинского </a:t>
            </a:r>
            <a:r>
              <a:rPr lang="ru-RU" dirty="0" smtClean="0">
                <a:latin typeface="Times New Roman"/>
              </a:rPr>
              <a:t>персонала </a:t>
            </a:r>
          </a:p>
          <a:p>
            <a:pPr marL="0" indent="0" algn="just">
              <a:buNone/>
            </a:pPr>
            <a:r>
              <a:rPr lang="ru-RU" dirty="0">
                <a:latin typeface="Times New Roman"/>
              </a:rPr>
              <a:t> </a:t>
            </a:r>
            <a:r>
              <a:rPr lang="ru-RU" dirty="0" smtClean="0">
                <a:latin typeface="Times New Roman"/>
              </a:rPr>
              <a:t> </a:t>
            </a:r>
            <a:r>
              <a:rPr lang="ru-RU" b="1" dirty="0" smtClean="0">
                <a:latin typeface="Times New Roman"/>
              </a:rPr>
              <a:t>на 2022 год - 196,88 млн. руб.</a:t>
            </a:r>
          </a:p>
          <a:p>
            <a:pPr marL="0" indent="0" algn="just">
              <a:buNone/>
            </a:pPr>
            <a:endParaRPr lang="ru-RU" dirty="0" smtClean="0">
              <a:latin typeface="Times New Roman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/>
              </a:rPr>
              <a:t>  (2021 год- 18,61 млн. руб.)</a:t>
            </a:r>
          </a:p>
          <a:p>
            <a:pPr algn="just">
              <a:buFont typeface="Wingdings" pitchFamily="2" charset="2"/>
              <a:buChar char="Ø"/>
            </a:pPr>
            <a:endParaRPr lang="ru-RU" b="1" dirty="0" smtClean="0">
              <a:latin typeface="Times New Roman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/>
              </a:rPr>
              <a:t> 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81463" y="142407"/>
            <a:ext cx="7802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Дополнительное финансовое обеспечение в 2022 году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4689" y="1034746"/>
            <a:ext cx="87467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распоряжению Правительства Российской Федерации            от 25 января 2022 года № 71-р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0" y="7495"/>
            <a:ext cx="1259174" cy="38974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94790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9677" y="1302317"/>
            <a:ext cx="8567698" cy="4860277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latin typeface="Times New Roman"/>
              </a:rPr>
              <a:t>       </a:t>
            </a:r>
            <a:r>
              <a:rPr lang="ru-RU" dirty="0" smtClean="0">
                <a:latin typeface="Times New Roman"/>
              </a:rPr>
              <a:t>Межбюджетные трансферты, предоставляемые из бюджета Федерального фонда обязательного медицинского страхования бюджетам территориальных фондов обязательного медицинского страхования на финансовое обеспечение осуществления денежных выплат стимулирующего характера  медицинским работникам за выявление онкологических заболеваний в ходе проведения диспансеризации и профилактических </a:t>
            </a:r>
            <a:r>
              <a:rPr lang="ru-RU" dirty="0" err="1" smtClean="0">
                <a:latin typeface="Times New Roman"/>
              </a:rPr>
              <a:t>мед.осмотров</a:t>
            </a:r>
            <a:r>
              <a:rPr lang="ru-RU" dirty="0" smtClean="0">
                <a:latin typeface="Times New Roman"/>
              </a:rPr>
              <a:t> населения</a:t>
            </a:r>
          </a:p>
          <a:p>
            <a:pPr marL="0" indent="0" algn="just">
              <a:buNone/>
            </a:pPr>
            <a:r>
              <a:rPr lang="ru-RU" b="1" dirty="0">
                <a:latin typeface="Times New Roman"/>
              </a:rPr>
              <a:t> </a:t>
            </a:r>
            <a:r>
              <a:rPr lang="ru-RU" b="1" dirty="0" smtClean="0">
                <a:latin typeface="Times New Roman"/>
              </a:rPr>
              <a:t>  на 2022 год – 600,0  тыс. руб.</a:t>
            </a:r>
          </a:p>
          <a:p>
            <a:pPr algn="just">
              <a:buFont typeface="Wingdings" pitchFamily="2" charset="2"/>
              <a:buChar char="Ø"/>
            </a:pPr>
            <a:endParaRPr lang="ru-RU" b="1" dirty="0" smtClean="0">
              <a:latin typeface="Times New Roman"/>
            </a:endParaRPr>
          </a:p>
          <a:p>
            <a:pPr marL="0" indent="0">
              <a:buNone/>
            </a:pPr>
            <a:r>
              <a:rPr lang="ru-RU" dirty="0" smtClean="0">
                <a:latin typeface="Times New Roman"/>
              </a:rPr>
              <a:t>  (2021 год-план 15,13 </a:t>
            </a:r>
            <a:r>
              <a:rPr lang="ru-RU" dirty="0" err="1" smtClean="0">
                <a:latin typeface="Times New Roman"/>
              </a:rPr>
              <a:t>млн.руб</a:t>
            </a:r>
            <a:r>
              <a:rPr lang="ru-RU" dirty="0" smtClean="0">
                <a:latin typeface="Times New Roman"/>
              </a:rPr>
              <a:t>.)</a:t>
            </a:r>
            <a:r>
              <a:rPr lang="ru-RU" dirty="0">
                <a:latin typeface="Times New Roman"/>
              </a:rPr>
              <a:t/>
            </a:r>
            <a:br>
              <a:rPr lang="ru-RU" dirty="0">
                <a:latin typeface="Times New Roman"/>
              </a:rPr>
            </a:br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04994" y="170313"/>
            <a:ext cx="6639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распоряжению Правительства Российской Федерации от 28 января 2021 года № 3908-р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0" y="7495"/>
            <a:ext cx="1259174" cy="38974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934004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055" y="2438712"/>
            <a:ext cx="8829208" cy="3242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/>
              </a:rPr>
              <a:t/>
            </a:r>
            <a:br>
              <a:rPr lang="ru-RU" dirty="0">
                <a:latin typeface="Times New Roman"/>
              </a:rPr>
            </a:br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884" y="2961867"/>
            <a:ext cx="8754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распоряжению Правительства Российской Федерации </a:t>
            </a:r>
            <a:r>
              <a:rPr lang="ru-RU" b="1" dirty="0">
                <a:latin typeface="Times New Roman"/>
                <a:ea typeface="Times New Roman"/>
              </a:rPr>
              <a:t>от 28.01.2022 № 109-р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4834" y="3487622"/>
            <a:ext cx="869429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285750" algn="just">
              <a:lnSpc>
                <a:spcPct val="115000"/>
              </a:lnSpc>
              <a:spcBef>
                <a:spcPts val="100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  предоставлены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Республике Хакасия межбюджетные трансферты из резервного фонда Правительства Российской Федерации в размере 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32324,2 тыс. рублей</a:t>
            </a:r>
            <a:endParaRPr lang="ru-RU" sz="1400" b="1" dirty="0">
              <a:solidFill>
                <a:prstClr val="black"/>
              </a:solidFill>
              <a:latin typeface="Arial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4834" y="4304698"/>
            <a:ext cx="8604354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b="1" dirty="0">
                <a:latin typeface="Times New Roman"/>
                <a:ea typeface="Times New Roman"/>
              </a:rPr>
              <a:t>решением Комиссии по разработке территориальной программы ОМС РХ                     от 22.02.2022 № 3</a:t>
            </a:r>
            <a:endParaRPr lang="ru-RU" sz="1200" dirty="0">
              <a:latin typeface="Arial"/>
              <a:ea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</a:rPr>
              <a:t>распределены </a:t>
            </a:r>
            <a:r>
              <a:rPr lang="ru-RU" dirty="0">
                <a:latin typeface="Times New Roman"/>
                <a:ea typeface="Times New Roman"/>
              </a:rPr>
              <a:t>межбюджетные трансферты медицинским организациям на проведение в амбулаторных условиях тестирования на новую </a:t>
            </a:r>
            <a:r>
              <a:rPr lang="ru-RU" dirty="0" err="1">
                <a:latin typeface="Times New Roman"/>
                <a:ea typeface="Times New Roman"/>
              </a:rPr>
              <a:t>коронавирусную</a:t>
            </a:r>
            <a:r>
              <a:rPr lang="ru-RU" dirty="0">
                <a:latin typeface="Times New Roman"/>
                <a:ea typeface="Times New Roman"/>
              </a:rPr>
              <a:t> инфекцию (COVID-19)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972" y="-58651"/>
            <a:ext cx="9114018" cy="3041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algn="ctr">
              <a:spcBef>
                <a:spcPts val="1000"/>
              </a:spcBef>
            </a:pP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В целях реализации </a:t>
            </a: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постановления</a:t>
            </a:r>
          </a:p>
          <a:p>
            <a:pPr marL="228600" lvl="0" algn="ctr">
              <a:spcBef>
                <a:spcPts val="1000"/>
              </a:spcBef>
            </a:pP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Правительства Российской Федерации </a:t>
            </a:r>
            <a:b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от 02.02.2022 № 88</a:t>
            </a:r>
            <a:endParaRPr lang="ru-RU" sz="2000" b="1" dirty="0">
              <a:solidFill>
                <a:prstClr val="black"/>
              </a:solidFill>
              <a:latin typeface="Arial"/>
              <a:ea typeface="Times New Roman"/>
            </a:endParaRPr>
          </a:p>
          <a:p>
            <a:pPr marL="228600" lvl="0" indent="342265" algn="just">
              <a:lnSpc>
                <a:spcPct val="115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 по предоставлению межбюджетных трансфертов на дополнительное финансовое обеспечение оказания первичной медико-санитарной помощи лицам, в том числе с заболеванием и (или) подозрением на заболевание новой </a:t>
            </a:r>
            <a:r>
              <a:rPr lang="ru-RU" sz="2000" dirty="0" err="1">
                <a:solidFill>
                  <a:prstClr val="black"/>
                </a:solidFill>
                <a:latin typeface="Times New Roman"/>
                <a:ea typeface="Times New Roman"/>
              </a:rPr>
              <a:t>коронавирусной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 инфекцией (COVID-19), в рамках реализации территориальных программ обязательного медицинского страхования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»</a:t>
            </a:r>
            <a:endParaRPr lang="ru-RU" sz="2000" dirty="0">
              <a:solidFill>
                <a:prstClr val="black"/>
              </a:solidFill>
              <a:latin typeface="Arial"/>
              <a:ea typeface="Times New Roman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0" y="7495"/>
            <a:ext cx="1259174" cy="38974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189018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00793" y="125829"/>
            <a:ext cx="64607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Цели и задачи системы обязательного медицинского страхования в 2022 году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4904" y="1201314"/>
            <a:ext cx="89166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0" y="7495"/>
            <a:ext cx="1289154" cy="41972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2438" y="1150342"/>
            <a:ext cx="891665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Обеспечение: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 финансовой стабильности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системы обязательного медицинского страхования Республики Хакасия;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сбалансированности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территориальной программы ОМС по объемам оказания медицинской помощи  и по размеру ее финансового обеспечения;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*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бесперебойного финансирования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медицинской помощи, оказываемой гражданам в рамках территориальной программы обязательного медицинского страхования Республики Хакасия;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доступности и качества медицинской помощи для застрахованных граждан.</a:t>
            </a:r>
          </a:p>
        </p:txBody>
      </p:sp>
    </p:spTree>
    <p:extLst>
      <p:ext uri="{BB962C8B-B14F-4D97-AF65-F5344CB8AC3E}">
        <p14:creationId xmlns:p14="http://schemas.microsoft.com/office/powerpoint/2010/main" val="1422142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6755</TotalTime>
  <Words>533</Words>
  <Application>Microsoft Office PowerPoint</Application>
  <PresentationFormat>Экран (4:3)</PresentationFormat>
  <Paragraphs>75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Презентация PowerPoint</vt:lpstr>
      <vt:lpstr>Медицинские организации участвующие в реализации территориальной программы обязательного медицинского страхования Республики Хакасия</vt:lpstr>
      <vt:lpstr>Презентация PowerPoint</vt:lpstr>
      <vt:lpstr>Финансовое обеспечение территориальной программы ОМС   Республики Хакасия в 2022 году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Виктория Митрофанова</cp:lastModifiedBy>
  <cp:revision>727</cp:revision>
  <cp:lastPrinted>2022-03-09T09:11:55Z</cp:lastPrinted>
  <dcterms:created xsi:type="dcterms:W3CDTF">2018-09-04T12:10:47Z</dcterms:created>
  <dcterms:modified xsi:type="dcterms:W3CDTF">2022-03-10T03:51:22Z</dcterms:modified>
</cp:coreProperties>
</file>